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anva Sans" charset="1" panose="020B0503030501040103"/>
      <p:regular r:id="rId17"/>
    </p:embeddedFont>
    <p:embeddedFont>
      <p:font typeface="Bungee" charset="1" panose="00000000000000000000"/>
      <p:regular r:id="rId18"/>
    </p:embeddedFont>
    <p:embeddedFont>
      <p:font typeface="Noto Sans Bold" charset="1" panose="020B0802040504020204"/>
      <p:regular r:id="rId19"/>
    </p:embeddedFont>
    <p:embeddedFont>
      <p:font typeface="Poppins Light" charset="1" panose="00000400000000000000"/>
      <p:regular r:id="rId20"/>
    </p:embeddedFont>
    <p:embeddedFont>
      <p:font typeface="Canva Sans Bold" charset="1" panose="020B0803030501040103"/>
      <p:regular r:id="rId21"/>
    </p:embeddedFont>
    <p:embeddedFont>
      <p:font typeface="Noto Serif Display" charset="1" panose="02020502080505020204"/>
      <p:regular r:id="rId22"/>
    </p:embeddedFont>
    <p:embeddedFont>
      <p:font typeface="TT Chocolates Bold" charset="1" panose="02000803020000020003"/>
      <p:regular r:id="rId23"/>
    </p:embeddedFont>
    <p:embeddedFont>
      <p:font typeface="Poppins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jpe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683145">
            <a:off x="13408582" y="305246"/>
            <a:ext cx="1209977" cy="1446908"/>
          </a:xfrm>
          <a:custGeom>
            <a:avLst/>
            <a:gdLst/>
            <a:ahLst/>
            <a:cxnLst/>
            <a:rect r="r" b="b" t="t" l="l"/>
            <a:pathLst>
              <a:path h="1446908" w="1209977">
                <a:moveTo>
                  <a:pt x="1209977" y="0"/>
                </a:moveTo>
                <a:lnTo>
                  <a:pt x="0" y="0"/>
                </a:lnTo>
                <a:lnTo>
                  <a:pt x="0" y="1446908"/>
                </a:lnTo>
                <a:lnTo>
                  <a:pt x="1209977" y="1446908"/>
                </a:lnTo>
                <a:lnTo>
                  <a:pt x="120997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387237" y="3513526"/>
            <a:ext cx="912712" cy="922778"/>
          </a:xfrm>
          <a:custGeom>
            <a:avLst/>
            <a:gdLst/>
            <a:ahLst/>
            <a:cxnLst/>
            <a:rect r="r" b="b" t="t" l="l"/>
            <a:pathLst>
              <a:path h="922778" w="912712">
                <a:moveTo>
                  <a:pt x="912711" y="0"/>
                </a:moveTo>
                <a:lnTo>
                  <a:pt x="0" y="0"/>
                </a:lnTo>
                <a:lnTo>
                  <a:pt x="0" y="922778"/>
                </a:lnTo>
                <a:lnTo>
                  <a:pt x="912711" y="922778"/>
                </a:lnTo>
                <a:lnTo>
                  <a:pt x="91271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88052" y="3513526"/>
            <a:ext cx="912712" cy="922778"/>
          </a:xfrm>
          <a:custGeom>
            <a:avLst/>
            <a:gdLst/>
            <a:ahLst/>
            <a:cxnLst/>
            <a:rect r="r" b="b" t="t" l="l"/>
            <a:pathLst>
              <a:path h="922778" w="912712">
                <a:moveTo>
                  <a:pt x="0" y="0"/>
                </a:moveTo>
                <a:lnTo>
                  <a:pt x="912711" y="0"/>
                </a:lnTo>
                <a:lnTo>
                  <a:pt x="912711" y="922778"/>
                </a:lnTo>
                <a:lnTo>
                  <a:pt x="0" y="922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43986" y="0"/>
            <a:ext cx="3083930" cy="3083930"/>
          </a:xfrm>
          <a:custGeom>
            <a:avLst/>
            <a:gdLst/>
            <a:ahLst/>
            <a:cxnLst/>
            <a:rect r="r" b="b" t="t" l="l"/>
            <a:pathLst>
              <a:path h="3083930" w="3083930">
                <a:moveTo>
                  <a:pt x="0" y="0"/>
                </a:moveTo>
                <a:lnTo>
                  <a:pt x="3083930" y="0"/>
                </a:lnTo>
                <a:lnTo>
                  <a:pt x="3083930" y="3083930"/>
                </a:lnTo>
                <a:lnTo>
                  <a:pt x="0" y="3083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3044014" cy="3044014"/>
          </a:xfrm>
          <a:custGeom>
            <a:avLst/>
            <a:gdLst/>
            <a:ahLst/>
            <a:cxnLst/>
            <a:rect r="r" b="b" t="t" l="l"/>
            <a:pathLst>
              <a:path h="3044014" w="3044014">
                <a:moveTo>
                  <a:pt x="0" y="0"/>
                </a:moveTo>
                <a:lnTo>
                  <a:pt x="3044014" y="0"/>
                </a:lnTo>
                <a:lnTo>
                  <a:pt x="3044014" y="3044014"/>
                </a:lnTo>
                <a:lnTo>
                  <a:pt x="0" y="3044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88052" y="101600"/>
            <a:ext cx="14311897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770">
                <a:solidFill>
                  <a:srgbClr val="FFFDFA"/>
                </a:solidFill>
                <a:latin typeface="Canva Sans"/>
              </a:rPr>
              <a:t>TRƯỜNG ĐẠI HỌC ĐÀ LẠT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770">
                <a:solidFill>
                  <a:srgbClr val="FFFDFA"/>
                </a:solidFill>
                <a:latin typeface="Canva Sans"/>
              </a:rPr>
              <a:t>KHOA CÔNG NGHỆ THÔNG TIN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46059" y="2693405"/>
            <a:ext cx="11395881" cy="367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539">
                <a:solidFill>
                  <a:srgbClr val="FFFFFF"/>
                </a:solidFill>
                <a:latin typeface="Bungee"/>
              </a:rPr>
              <a:t>Tìm hiểu về Mikrotik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6757" y="7413714"/>
            <a:ext cx="598358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539">
                <a:solidFill>
                  <a:srgbClr val="FFFFFF"/>
                </a:solidFill>
                <a:latin typeface="Canva Sans"/>
              </a:rPr>
              <a:t>GV: </a:t>
            </a:r>
            <a:r>
              <a:rPr lang="en-US" sz="3500" spc="539">
                <a:solidFill>
                  <a:srgbClr val="FFFFFF"/>
                </a:solidFill>
                <a:latin typeface="Canva Sans"/>
              </a:rPr>
              <a:t>ThS. Đỗ Văn Khoa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8199826"/>
            <a:ext cx="11610994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539">
                <a:solidFill>
                  <a:srgbClr val="FFFFFF"/>
                </a:solidFill>
                <a:latin typeface="Canva Sans"/>
              </a:rPr>
              <a:t>SVTH: 2112998 Lâm QuangLinh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539">
                <a:solidFill>
                  <a:srgbClr val="FFFFFF"/>
                </a:solidFill>
                <a:latin typeface="Canva Sans"/>
              </a:rPr>
              <a:t>                 2111906 Phan Ngọc Bảo Vinh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539">
                <a:solidFill>
                  <a:srgbClr val="FFFFFF"/>
                </a:solidFill>
                <a:latin typeface="Canva Sans"/>
              </a:rPr>
              <a:t>              2111892 Huỳnh Ngọc Thiện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552728" y="1746250"/>
            <a:ext cx="2140276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oto Sans Bold"/>
              </a:rPr>
              <a:t>BÁO CÁO ĐỒ ÁN CHUYÊN NGÀNH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646548" y="241877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10774" y="1441513"/>
            <a:ext cx="2645731" cy="1625922"/>
          </a:xfrm>
          <a:custGeom>
            <a:avLst/>
            <a:gdLst/>
            <a:ahLst/>
            <a:cxnLst/>
            <a:rect r="r" b="b" t="t" l="l"/>
            <a:pathLst>
              <a:path h="1625922" w="2645731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79313" y="5316566"/>
            <a:ext cx="5758626" cy="4114800"/>
          </a:xfrm>
          <a:custGeom>
            <a:avLst/>
            <a:gdLst/>
            <a:ahLst/>
            <a:cxnLst/>
            <a:rect r="r" b="b" t="t" l="l"/>
            <a:pathLst>
              <a:path h="4114800" w="5758626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40312" y="-1788377"/>
            <a:ext cx="1491622" cy="3229890"/>
          </a:xfrm>
          <a:custGeom>
            <a:avLst/>
            <a:gdLst/>
            <a:ahLst/>
            <a:cxnLst/>
            <a:rect r="r" b="b" t="t" l="l"/>
            <a:pathLst>
              <a:path h="3229890" w="1491622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42167" y="-1536821"/>
            <a:ext cx="3748344" cy="3073642"/>
          </a:xfrm>
          <a:custGeom>
            <a:avLst/>
            <a:gdLst/>
            <a:ahLst/>
            <a:cxnLst/>
            <a:rect r="r" b="b" t="t" l="l"/>
            <a:pathLst>
              <a:path h="3073642" w="3748344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66643" y="-2441088"/>
            <a:ext cx="4317873" cy="5892879"/>
          </a:xfrm>
          <a:custGeom>
            <a:avLst/>
            <a:gdLst/>
            <a:ahLst/>
            <a:cxnLst/>
            <a:rect r="r" b="b" t="t" l="l"/>
            <a:pathLst>
              <a:path h="5892879" w="4317873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2666" y="3347748"/>
            <a:ext cx="12467764" cy="5252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7" indent="-388618" lvl="1">
              <a:lnSpc>
                <a:spcPts val="5939"/>
              </a:lnSpc>
              <a:buFont typeface="Arial"/>
              <a:buChar char="•"/>
            </a:pPr>
            <a:r>
              <a:rPr lang="en-US" sz="3599" spc="21">
                <a:solidFill>
                  <a:srgbClr val="FFFFFF"/>
                </a:solidFill>
                <a:latin typeface="Poppins"/>
              </a:rPr>
              <a:t>Xây dựng và mở rộng mô hình mạng thử nghiệm mô phỏng cấu trúc các dự án doanh nghiệp vừa và nhỏ.</a:t>
            </a:r>
          </a:p>
          <a:p>
            <a:pPr algn="l" marL="777237" indent="-388618" lvl="1">
              <a:lnSpc>
                <a:spcPts val="5939"/>
              </a:lnSpc>
              <a:buFont typeface="Arial"/>
              <a:buChar char="•"/>
            </a:pPr>
            <a:r>
              <a:rPr lang="en-US" sz="3599" spc="21">
                <a:solidFill>
                  <a:srgbClr val="FFFFFF"/>
                </a:solidFill>
                <a:latin typeface="Poppins"/>
              </a:rPr>
              <a:t>Tìm hiểu và thực nghiệm nhiều tính năng mới, áp dụng thực tiễn trong tương lai.</a:t>
            </a:r>
          </a:p>
          <a:p>
            <a:pPr algn="l" marL="777237" indent="-388618" lvl="1">
              <a:lnSpc>
                <a:spcPts val="5939"/>
              </a:lnSpc>
              <a:buFont typeface="Arial"/>
              <a:buChar char="•"/>
            </a:pPr>
            <a:r>
              <a:rPr lang="en-US" sz="3599" spc="21">
                <a:solidFill>
                  <a:srgbClr val="FFFFFF"/>
                </a:solidFill>
                <a:latin typeface="Poppins"/>
              </a:rPr>
              <a:t>Đầu tư vốn kiến thức, trau dồi kĩ năng từ lý thuyết và thực hành thực tiễn.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6" t="-8164" r="-1723" b="-169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66553">
            <a:off x="-5268182" y="-772916"/>
            <a:ext cx="25077868" cy="17812091"/>
          </a:xfrm>
          <a:custGeom>
            <a:avLst/>
            <a:gdLst/>
            <a:ahLst/>
            <a:cxnLst/>
            <a:rect r="r" b="b" t="t" l="l"/>
            <a:pathLst>
              <a:path h="17812091" w="25077868">
                <a:moveTo>
                  <a:pt x="0" y="0"/>
                </a:moveTo>
                <a:lnTo>
                  <a:pt x="25077868" y="0"/>
                </a:lnTo>
                <a:lnTo>
                  <a:pt x="25077868" y="17812090"/>
                </a:lnTo>
                <a:lnTo>
                  <a:pt x="0" y="1781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9184" y="2347903"/>
            <a:ext cx="17478816" cy="647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0"/>
              </a:lnSpc>
            </a:pPr>
            <a:r>
              <a:rPr lang="en-US" sz="20000">
                <a:solidFill>
                  <a:srgbClr val="FFFFFF"/>
                </a:solidFill>
                <a:latin typeface="Bungee"/>
              </a:rPr>
              <a:t>Thank</a:t>
            </a:r>
          </a:p>
          <a:p>
            <a:pPr algn="l">
              <a:lnSpc>
                <a:spcPts val="24000"/>
              </a:lnSpc>
            </a:pPr>
            <a:r>
              <a:rPr lang="en-US" sz="20000">
                <a:solidFill>
                  <a:srgbClr val="FFFFFF"/>
                </a:solidFill>
                <a:latin typeface="Bungee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857" t="-3269" r="-6421" b="-154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611483">
            <a:off x="16054704" y="303262"/>
            <a:ext cx="1690061" cy="1455565"/>
          </a:xfrm>
          <a:custGeom>
            <a:avLst/>
            <a:gdLst/>
            <a:ahLst/>
            <a:cxnLst/>
            <a:rect r="r" b="b" t="t" l="l"/>
            <a:pathLst>
              <a:path h="1455565" w="1690061">
                <a:moveTo>
                  <a:pt x="0" y="0"/>
                </a:moveTo>
                <a:lnTo>
                  <a:pt x="1690061" y="0"/>
                </a:lnTo>
                <a:lnTo>
                  <a:pt x="1690061" y="1455566"/>
                </a:lnTo>
                <a:lnTo>
                  <a:pt x="0" y="1455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290558">
            <a:off x="15995614" y="8905641"/>
            <a:ext cx="3498921" cy="2925973"/>
          </a:xfrm>
          <a:custGeom>
            <a:avLst/>
            <a:gdLst/>
            <a:ahLst/>
            <a:cxnLst/>
            <a:rect r="r" b="b" t="t" l="l"/>
            <a:pathLst>
              <a:path h="2925973" w="3498921">
                <a:moveTo>
                  <a:pt x="0" y="0"/>
                </a:moveTo>
                <a:lnTo>
                  <a:pt x="3498922" y="0"/>
                </a:lnTo>
                <a:lnTo>
                  <a:pt x="3498922" y="2925973"/>
                </a:lnTo>
                <a:lnTo>
                  <a:pt x="0" y="2925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372002">
            <a:off x="-1031400" y="-2239911"/>
            <a:ext cx="4120200" cy="4114800"/>
          </a:xfrm>
          <a:custGeom>
            <a:avLst/>
            <a:gdLst/>
            <a:ahLst/>
            <a:cxnLst/>
            <a:rect r="r" b="b" t="t" l="l"/>
            <a:pathLst>
              <a:path h="4114800" w="4120200">
                <a:moveTo>
                  <a:pt x="0" y="0"/>
                </a:moveTo>
                <a:lnTo>
                  <a:pt x="4120200" y="0"/>
                </a:lnTo>
                <a:lnTo>
                  <a:pt x="4120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3006" y="9258300"/>
            <a:ext cx="1921157" cy="487994"/>
          </a:xfrm>
          <a:custGeom>
            <a:avLst/>
            <a:gdLst/>
            <a:ahLst/>
            <a:cxnLst/>
            <a:rect r="r" b="b" t="t" l="l"/>
            <a:pathLst>
              <a:path h="487994" w="1921157">
                <a:moveTo>
                  <a:pt x="0" y="0"/>
                </a:moveTo>
                <a:lnTo>
                  <a:pt x="1921157" y="0"/>
                </a:lnTo>
                <a:lnTo>
                  <a:pt x="1921157" y="487994"/>
                </a:lnTo>
                <a:lnTo>
                  <a:pt x="0" y="4879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91237" y="1388688"/>
            <a:ext cx="9305527" cy="153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4D6786"/>
                </a:solidFill>
                <a:latin typeface="Bungee"/>
              </a:rPr>
              <a:t>Nội dung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107625" y="4138385"/>
            <a:ext cx="1400925" cy="1400925"/>
          </a:xfrm>
          <a:custGeom>
            <a:avLst/>
            <a:gdLst/>
            <a:ahLst/>
            <a:cxnLst/>
            <a:rect r="r" b="b" t="t" l="l"/>
            <a:pathLst>
              <a:path h="1400925" w="1400925">
                <a:moveTo>
                  <a:pt x="0" y="0"/>
                </a:moveTo>
                <a:lnTo>
                  <a:pt x="1400925" y="0"/>
                </a:lnTo>
                <a:lnTo>
                  <a:pt x="1400925" y="1400925"/>
                </a:lnTo>
                <a:lnTo>
                  <a:pt x="0" y="14009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61428" y="4354660"/>
            <a:ext cx="89332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727273"/>
            <a:ext cx="355877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4D6786"/>
                </a:solidFill>
                <a:latin typeface="Canva Sans"/>
              </a:rPr>
              <a:t>Giới thiệu đề tài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272546" y="4138385"/>
            <a:ext cx="1400925" cy="1400925"/>
          </a:xfrm>
          <a:custGeom>
            <a:avLst/>
            <a:gdLst/>
            <a:ahLst/>
            <a:cxnLst/>
            <a:rect r="r" b="b" t="t" l="l"/>
            <a:pathLst>
              <a:path h="1400925" w="1400925">
                <a:moveTo>
                  <a:pt x="0" y="0"/>
                </a:moveTo>
                <a:lnTo>
                  <a:pt x="1400925" y="0"/>
                </a:lnTo>
                <a:lnTo>
                  <a:pt x="1400925" y="1400925"/>
                </a:lnTo>
                <a:lnTo>
                  <a:pt x="0" y="14009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526348" y="4354660"/>
            <a:ext cx="89332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91582" y="5701874"/>
            <a:ext cx="327109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4D6786"/>
                </a:solidFill>
                <a:latin typeface="Canva Sans"/>
              </a:rPr>
              <a:t>Phân tích và thiết kế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212671" y="4138385"/>
            <a:ext cx="1400925" cy="1400925"/>
          </a:xfrm>
          <a:custGeom>
            <a:avLst/>
            <a:gdLst/>
            <a:ahLst/>
            <a:cxnLst/>
            <a:rect r="r" b="b" t="t" l="l"/>
            <a:pathLst>
              <a:path h="1400925" w="1400925">
                <a:moveTo>
                  <a:pt x="0" y="0"/>
                </a:moveTo>
                <a:lnTo>
                  <a:pt x="1400925" y="0"/>
                </a:lnTo>
                <a:lnTo>
                  <a:pt x="1400925" y="1400925"/>
                </a:lnTo>
                <a:lnTo>
                  <a:pt x="0" y="14009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466474" y="4354660"/>
            <a:ext cx="89332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62747" y="5682823"/>
            <a:ext cx="384007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4D6786"/>
                </a:solidFill>
                <a:latin typeface="Canva Sans"/>
              </a:rPr>
              <a:t>Demo phần đã xây dựng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209589" y="4138385"/>
            <a:ext cx="1400925" cy="1400925"/>
          </a:xfrm>
          <a:custGeom>
            <a:avLst/>
            <a:gdLst/>
            <a:ahLst/>
            <a:cxnLst/>
            <a:rect r="r" b="b" t="t" l="l"/>
            <a:pathLst>
              <a:path h="1400925" w="1400925">
                <a:moveTo>
                  <a:pt x="0" y="0"/>
                </a:moveTo>
                <a:lnTo>
                  <a:pt x="1400925" y="0"/>
                </a:lnTo>
                <a:lnTo>
                  <a:pt x="1400925" y="1400925"/>
                </a:lnTo>
                <a:lnTo>
                  <a:pt x="0" y="14009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4463392" y="4354660"/>
            <a:ext cx="89332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96763" y="5727273"/>
            <a:ext cx="2405891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4D6786"/>
                </a:solidFill>
                <a:latin typeface="Canva Sans"/>
              </a:rPr>
              <a:t> Hướng phát triển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6678" y="1290997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234201"/>
            <a:ext cx="10758596" cy="5006268"/>
            <a:chOff x="0" y="0"/>
            <a:chExt cx="14344795" cy="6675023"/>
          </a:xfrm>
        </p:grpSpPr>
        <p:sp>
          <p:nvSpPr>
            <p:cNvPr name="AutoShape 5" id="5"/>
            <p:cNvSpPr/>
            <p:nvPr/>
          </p:nvSpPr>
          <p:spPr>
            <a:xfrm flipV="true">
              <a:off x="27611" y="0"/>
              <a:ext cx="0" cy="6675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6649623"/>
              <a:ext cx="14344795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545537" y="4406474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0"/>
                </a:lnTo>
                <a:lnTo>
                  <a:pt x="0" y="5836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29460" y="1691047"/>
            <a:ext cx="11920162" cy="1887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15"/>
              </a:lnSpc>
              <a:spcBef>
                <a:spcPct val="0"/>
              </a:spcBef>
            </a:pPr>
            <a:r>
              <a:rPr lang="en-US" sz="15021">
                <a:solidFill>
                  <a:srgbClr val="6866E1"/>
                </a:solidFill>
                <a:latin typeface="Bungee"/>
              </a:rPr>
              <a:t>MỤC TIÊU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7709" y="4215974"/>
            <a:ext cx="12467764" cy="374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9"/>
              </a:lnSpc>
            </a:pPr>
          </a:p>
          <a:p>
            <a:pPr algn="l" marL="777237" indent="-388618" lvl="1">
              <a:lnSpc>
                <a:spcPts val="5939"/>
              </a:lnSpc>
              <a:buFont typeface="Arial"/>
              <a:buChar char="•"/>
            </a:pPr>
            <a:r>
              <a:rPr lang="en-US" sz="3599" spc="21">
                <a:solidFill>
                  <a:srgbClr val="FFFFFF"/>
                </a:solidFill>
                <a:latin typeface="Poppins Light"/>
              </a:rPr>
              <a:t>Hiểu biết cơ bản, đ</a:t>
            </a:r>
            <a:r>
              <a:rPr lang="en-US" sz="3599" spc="21">
                <a:solidFill>
                  <a:srgbClr val="FFFFFF"/>
                </a:solidFill>
                <a:latin typeface="Poppins Light"/>
              </a:rPr>
              <a:t>ánh giá khách quan về mikrotik</a:t>
            </a:r>
          </a:p>
          <a:p>
            <a:pPr algn="l" marL="777237" indent="-388618" lvl="1">
              <a:lnSpc>
                <a:spcPts val="5939"/>
              </a:lnSpc>
              <a:buFont typeface="Arial"/>
              <a:buChar char="•"/>
            </a:pPr>
            <a:r>
              <a:rPr lang="en-US" sz="3599" spc="21">
                <a:solidFill>
                  <a:srgbClr val="FFFFFF"/>
                </a:solidFill>
                <a:latin typeface="Poppins Light"/>
              </a:rPr>
              <a:t>Nghiên cứu và Demo thực hiện một số chức năng Mikrotik.</a:t>
            </a:r>
          </a:p>
          <a:p>
            <a:pPr algn="l" marL="777237" indent="-388618" lvl="1">
              <a:lnSpc>
                <a:spcPts val="5939"/>
              </a:lnSpc>
              <a:buFont typeface="Arial"/>
              <a:buChar char="•"/>
            </a:pPr>
            <a:r>
              <a:rPr lang="en-US" sz="3599" spc="21">
                <a:solidFill>
                  <a:srgbClr val="FFFFFF"/>
                </a:solidFill>
                <a:latin typeface="Poppins Light"/>
              </a:rPr>
              <a:t>Đưa ra đánh giá tổng quan và kết luận.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668267" y="4114800"/>
            <a:ext cx="8078630" cy="11840963"/>
          </a:xfrm>
          <a:custGeom>
            <a:avLst/>
            <a:gdLst/>
            <a:ahLst/>
            <a:cxnLst/>
            <a:rect r="r" b="b" t="t" l="l"/>
            <a:pathLst>
              <a:path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800934" y="5022850"/>
            <a:ext cx="16814098" cy="1908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6866E1"/>
                </a:solidFill>
                <a:latin typeface="Bungee"/>
              </a:rPr>
              <a:t> Mikrotik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680163" y="2924542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3" y="0"/>
                </a:lnTo>
                <a:lnTo>
                  <a:pt x="3948233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658438"/>
            <a:ext cx="15967552" cy="125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9999">
                <a:solidFill>
                  <a:srgbClr val="6866E1"/>
                </a:solidFill>
                <a:latin typeface="Bungee"/>
              </a:rPr>
              <a:t>1.GIỚI THIỆU ĐỀ TÀI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4979" y="5561477"/>
            <a:ext cx="7897781" cy="4441712"/>
          </a:xfrm>
          <a:custGeom>
            <a:avLst/>
            <a:gdLst/>
            <a:ahLst/>
            <a:cxnLst/>
            <a:rect r="r" b="b" t="t" l="l"/>
            <a:pathLst>
              <a:path h="4441712" w="7897781">
                <a:moveTo>
                  <a:pt x="0" y="0"/>
                </a:moveTo>
                <a:lnTo>
                  <a:pt x="7897781" y="0"/>
                </a:lnTo>
                <a:lnTo>
                  <a:pt x="7897781" y="4441712"/>
                </a:lnTo>
                <a:lnTo>
                  <a:pt x="0" y="4441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82606" y="5561477"/>
            <a:ext cx="7767878" cy="4300297"/>
          </a:xfrm>
          <a:custGeom>
            <a:avLst/>
            <a:gdLst/>
            <a:ahLst/>
            <a:cxnLst/>
            <a:rect r="r" b="b" t="t" l="l"/>
            <a:pathLst>
              <a:path h="4300297" w="7767878">
                <a:moveTo>
                  <a:pt x="0" y="0"/>
                </a:moveTo>
                <a:lnTo>
                  <a:pt x="7767878" y="0"/>
                </a:lnTo>
                <a:lnTo>
                  <a:pt x="7767878" y="4300298"/>
                </a:lnTo>
                <a:lnTo>
                  <a:pt x="0" y="4300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84648" y="2804936"/>
            <a:ext cx="14718703" cy="217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1"/>
              </a:lnSpc>
              <a:spcBef>
                <a:spcPct val="0"/>
              </a:spcBef>
            </a:pPr>
            <a:r>
              <a:rPr lang="en-US" sz="8068" spc="64">
                <a:solidFill>
                  <a:srgbClr val="FFFCF3"/>
                </a:solidFill>
                <a:latin typeface="Canva Sans"/>
              </a:rPr>
              <a:t>Lịch sử và phát triển của MIKROTIK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6219" y="679140"/>
            <a:ext cx="16013081" cy="1213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>
                <a:solidFill>
                  <a:srgbClr val="FFFFFF"/>
                </a:solidFill>
                <a:latin typeface="Bungee"/>
              </a:rPr>
              <a:t>2. Phân tích và thiết kế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611483">
            <a:off x="16054704" y="303262"/>
            <a:ext cx="1690061" cy="1455565"/>
          </a:xfrm>
          <a:custGeom>
            <a:avLst/>
            <a:gdLst/>
            <a:ahLst/>
            <a:cxnLst/>
            <a:rect r="r" b="b" t="t" l="l"/>
            <a:pathLst>
              <a:path h="1455565" w="1690061">
                <a:moveTo>
                  <a:pt x="0" y="0"/>
                </a:moveTo>
                <a:lnTo>
                  <a:pt x="1690061" y="0"/>
                </a:lnTo>
                <a:lnTo>
                  <a:pt x="1690061" y="1455566"/>
                </a:lnTo>
                <a:lnTo>
                  <a:pt x="0" y="1455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372002">
            <a:off x="-1031400" y="-2239911"/>
            <a:ext cx="4120200" cy="4114800"/>
          </a:xfrm>
          <a:custGeom>
            <a:avLst/>
            <a:gdLst/>
            <a:ahLst/>
            <a:cxnLst/>
            <a:rect r="r" b="b" t="t" l="l"/>
            <a:pathLst>
              <a:path h="4114800" w="4120200">
                <a:moveTo>
                  <a:pt x="0" y="0"/>
                </a:moveTo>
                <a:lnTo>
                  <a:pt x="4120200" y="0"/>
                </a:lnTo>
                <a:lnTo>
                  <a:pt x="4120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3006" y="9258300"/>
            <a:ext cx="1921157" cy="487994"/>
          </a:xfrm>
          <a:custGeom>
            <a:avLst/>
            <a:gdLst/>
            <a:ahLst/>
            <a:cxnLst/>
            <a:rect r="r" b="b" t="t" l="l"/>
            <a:pathLst>
              <a:path h="487994" w="1921157">
                <a:moveTo>
                  <a:pt x="0" y="0"/>
                </a:moveTo>
                <a:lnTo>
                  <a:pt x="1921157" y="0"/>
                </a:lnTo>
                <a:lnTo>
                  <a:pt x="1921157" y="487994"/>
                </a:lnTo>
                <a:lnTo>
                  <a:pt x="0" y="4879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38501" y="2204212"/>
            <a:ext cx="8405606" cy="63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5"/>
              </a:lnSpc>
            </a:pPr>
            <a:r>
              <a:rPr lang="en-US" sz="4099">
                <a:solidFill>
                  <a:srgbClr val="FFFFFF"/>
                </a:solidFill>
                <a:latin typeface="Canva Sans Bold"/>
              </a:rPr>
              <a:t>Công cụ thực hiện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42032" y="3110438"/>
            <a:ext cx="787502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to Serif Display"/>
              </a:rPr>
              <a:t>VMware Workstation là một ứng dụng ảo hóa mạnh mẽ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42032" y="4300428"/>
            <a:ext cx="787502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to Serif Display"/>
              </a:rPr>
              <a:t>Tạo và chạy các máy ảo của nhiều hệ điều hành khác nhau.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66277" y="7022455"/>
            <a:ext cx="7875027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Noto Serif Display"/>
              </a:rPr>
              <a:t>Winbox là một công cụ tiện ích cho RouterOS của MikroTik, giao diện đồ họa đơn giản.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261094" y="3177113"/>
            <a:ext cx="3270583" cy="2978567"/>
          </a:xfrm>
          <a:custGeom>
            <a:avLst/>
            <a:gdLst/>
            <a:ahLst/>
            <a:cxnLst/>
            <a:rect r="r" b="b" t="t" l="l"/>
            <a:pathLst>
              <a:path h="2978567" w="3270583">
                <a:moveTo>
                  <a:pt x="0" y="0"/>
                </a:moveTo>
                <a:lnTo>
                  <a:pt x="3270583" y="0"/>
                </a:lnTo>
                <a:lnTo>
                  <a:pt x="3270583" y="2978567"/>
                </a:lnTo>
                <a:lnTo>
                  <a:pt x="0" y="29785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99465" y="6155680"/>
            <a:ext cx="3444642" cy="3444642"/>
          </a:xfrm>
          <a:custGeom>
            <a:avLst/>
            <a:gdLst/>
            <a:ahLst/>
            <a:cxnLst/>
            <a:rect r="r" b="b" t="t" l="l"/>
            <a:pathLst>
              <a:path h="3444642" w="3444642">
                <a:moveTo>
                  <a:pt x="0" y="0"/>
                </a:moveTo>
                <a:lnTo>
                  <a:pt x="3444642" y="0"/>
                </a:lnTo>
                <a:lnTo>
                  <a:pt x="3444642" y="3444643"/>
                </a:lnTo>
                <a:lnTo>
                  <a:pt x="0" y="34446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487916" y="1031045"/>
            <a:ext cx="18734953" cy="1213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>
                <a:solidFill>
                  <a:srgbClr val="FFFFFF"/>
                </a:solidFill>
                <a:latin typeface="Bungee"/>
              </a:rPr>
              <a:t>2. Phân tích và thiết kế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611483">
            <a:off x="16054704" y="303262"/>
            <a:ext cx="1690061" cy="1455565"/>
          </a:xfrm>
          <a:custGeom>
            <a:avLst/>
            <a:gdLst/>
            <a:ahLst/>
            <a:cxnLst/>
            <a:rect r="r" b="b" t="t" l="l"/>
            <a:pathLst>
              <a:path h="1455565" w="1690061">
                <a:moveTo>
                  <a:pt x="0" y="0"/>
                </a:moveTo>
                <a:lnTo>
                  <a:pt x="1690061" y="0"/>
                </a:lnTo>
                <a:lnTo>
                  <a:pt x="1690061" y="1455566"/>
                </a:lnTo>
                <a:lnTo>
                  <a:pt x="0" y="1455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372002">
            <a:off x="-1031400" y="-2239911"/>
            <a:ext cx="4120200" cy="4114800"/>
          </a:xfrm>
          <a:custGeom>
            <a:avLst/>
            <a:gdLst/>
            <a:ahLst/>
            <a:cxnLst/>
            <a:rect r="r" b="b" t="t" l="l"/>
            <a:pathLst>
              <a:path h="4114800" w="4120200">
                <a:moveTo>
                  <a:pt x="0" y="0"/>
                </a:moveTo>
                <a:lnTo>
                  <a:pt x="4120200" y="0"/>
                </a:lnTo>
                <a:lnTo>
                  <a:pt x="4120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3006" y="9258300"/>
            <a:ext cx="1921157" cy="487994"/>
          </a:xfrm>
          <a:custGeom>
            <a:avLst/>
            <a:gdLst/>
            <a:ahLst/>
            <a:cxnLst/>
            <a:rect r="r" b="b" t="t" l="l"/>
            <a:pathLst>
              <a:path h="487994" w="1921157">
                <a:moveTo>
                  <a:pt x="0" y="0"/>
                </a:moveTo>
                <a:lnTo>
                  <a:pt x="1921157" y="0"/>
                </a:lnTo>
                <a:lnTo>
                  <a:pt x="1921157" y="487994"/>
                </a:lnTo>
                <a:lnTo>
                  <a:pt x="0" y="4879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25399" y="3977014"/>
            <a:ext cx="14637202" cy="3546459"/>
          </a:xfrm>
          <a:custGeom>
            <a:avLst/>
            <a:gdLst/>
            <a:ahLst/>
            <a:cxnLst/>
            <a:rect r="r" b="b" t="t" l="l"/>
            <a:pathLst>
              <a:path h="3546459" w="14637202">
                <a:moveTo>
                  <a:pt x="0" y="0"/>
                </a:moveTo>
                <a:lnTo>
                  <a:pt x="14637202" y="0"/>
                </a:lnTo>
                <a:lnTo>
                  <a:pt x="14637202" y="3546458"/>
                </a:lnTo>
                <a:lnTo>
                  <a:pt x="0" y="3546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62381" y="2373216"/>
            <a:ext cx="4963238" cy="63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5"/>
              </a:lnSpc>
            </a:pPr>
            <a:r>
              <a:rPr lang="en-US" sz="4099">
                <a:solidFill>
                  <a:srgbClr val="FFFFFF"/>
                </a:solidFill>
                <a:latin typeface="Canva Sans Bold"/>
              </a:rPr>
              <a:t>Triển khai mô hình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028700"/>
            <a:ext cx="18734953" cy="1213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>
                <a:solidFill>
                  <a:srgbClr val="FFFFFF"/>
                </a:solidFill>
                <a:latin typeface="Bungee"/>
              </a:rPr>
              <a:t>2. Phân tích và thiết kế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579558" y="-1531272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84423" y="1028700"/>
            <a:ext cx="12759070" cy="8229600"/>
            <a:chOff x="0" y="0"/>
            <a:chExt cx="6350000" cy="40957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1600" y="521970"/>
              <a:ext cx="6146800" cy="3472180"/>
            </a:xfrm>
            <a:custGeom>
              <a:avLst/>
              <a:gdLst/>
              <a:ahLst/>
              <a:cxnLst/>
              <a:rect r="r" b="b" t="t" l="l"/>
              <a:pathLst>
                <a:path h="3472180" w="614680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8973" r="0" b="-8973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5250" y="110490"/>
              <a:ext cx="1186180" cy="311150"/>
            </a:xfrm>
            <a:custGeom>
              <a:avLst/>
              <a:gdLst/>
              <a:ahLst/>
              <a:cxnLst/>
              <a:rect r="r" b="b" t="t" l="l"/>
              <a:pathLst>
                <a:path h="311150" w="118618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4095750"/>
            </a:xfrm>
            <a:custGeom>
              <a:avLst/>
              <a:gdLst/>
              <a:ahLst/>
              <a:cxnLst/>
              <a:rect r="r" b="b" t="t" l="l"/>
              <a:pathLst>
                <a:path h="4095750" w="635000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195976" y="4532572"/>
            <a:ext cx="5495032" cy="4725728"/>
            <a:chOff x="0" y="0"/>
            <a:chExt cx="7326710" cy="6300971"/>
          </a:xfrm>
        </p:grpSpPr>
        <p:sp>
          <p:nvSpPr>
            <p:cNvPr name="Freeform 9" id="9"/>
            <p:cNvSpPr/>
            <p:nvPr/>
          </p:nvSpPr>
          <p:spPr>
            <a:xfrm flipH="false" flipV="false" rot="-10800000">
              <a:off x="0" y="0"/>
              <a:ext cx="7326710" cy="6300971"/>
            </a:xfrm>
            <a:custGeom>
              <a:avLst/>
              <a:gdLst/>
              <a:ahLst/>
              <a:cxnLst/>
              <a:rect r="r" b="b" t="t" l="l"/>
              <a:pathLst>
                <a:path h="6300971" w="7326710">
                  <a:moveTo>
                    <a:pt x="0" y="0"/>
                  </a:moveTo>
                  <a:lnTo>
                    <a:pt x="7326710" y="0"/>
                  </a:lnTo>
                  <a:lnTo>
                    <a:pt x="7326710" y="6300971"/>
                  </a:lnTo>
                  <a:lnTo>
                    <a:pt x="0" y="6300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059985"/>
              <a:ext cx="7326710" cy="22572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993"/>
                </a:lnSpc>
              </a:pPr>
              <a:r>
                <a:rPr lang="en-US" sz="11498" spc="91">
                  <a:solidFill>
                    <a:srgbClr val="001E70"/>
                  </a:solidFill>
                  <a:latin typeface="TT Chocolates Bold"/>
                </a:rPr>
                <a:t>3.Demo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646548" y="241877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10774" y="1441513"/>
            <a:ext cx="2645731" cy="1625922"/>
          </a:xfrm>
          <a:custGeom>
            <a:avLst/>
            <a:gdLst/>
            <a:ahLst/>
            <a:cxnLst/>
            <a:rect r="r" b="b" t="t" l="l"/>
            <a:pathLst>
              <a:path h="1625922" w="2645731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79313" y="5316566"/>
            <a:ext cx="5758626" cy="4114800"/>
          </a:xfrm>
          <a:custGeom>
            <a:avLst/>
            <a:gdLst/>
            <a:ahLst/>
            <a:cxnLst/>
            <a:rect r="r" b="b" t="t" l="l"/>
            <a:pathLst>
              <a:path h="4114800" w="5758626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40312" y="-1788377"/>
            <a:ext cx="1491622" cy="3229890"/>
          </a:xfrm>
          <a:custGeom>
            <a:avLst/>
            <a:gdLst/>
            <a:ahLst/>
            <a:cxnLst/>
            <a:rect r="r" b="b" t="t" l="l"/>
            <a:pathLst>
              <a:path h="3229890" w="1491622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42167" y="-1536821"/>
            <a:ext cx="3748344" cy="3073642"/>
          </a:xfrm>
          <a:custGeom>
            <a:avLst/>
            <a:gdLst/>
            <a:ahLst/>
            <a:cxnLst/>
            <a:rect r="r" b="b" t="t" l="l"/>
            <a:pathLst>
              <a:path h="3073642" w="3748344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66643" y="-2441088"/>
            <a:ext cx="4317873" cy="5892879"/>
          </a:xfrm>
          <a:custGeom>
            <a:avLst/>
            <a:gdLst/>
            <a:ahLst/>
            <a:cxnLst/>
            <a:rect r="r" b="b" t="t" l="l"/>
            <a:pathLst>
              <a:path h="5892879" w="4317873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39662" y="4285192"/>
            <a:ext cx="14846289" cy="308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1171">
                <a:solidFill>
                  <a:srgbClr val="FFFFFF"/>
                </a:solidFill>
                <a:latin typeface="Bungee"/>
              </a:rPr>
              <a:t>4. hướng phát triển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DAGCMl_tGzU</dc:identifier>
  <dcterms:modified xsi:type="dcterms:W3CDTF">2011-08-01T06:04:30Z</dcterms:modified>
  <cp:revision>1</cp:revision>
  <dc:title>Pink and Blue Modern Virtual Reality Presentation</dc:title>
</cp:coreProperties>
</file>